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tnt3FdrvjQjFPWx6v30xOSZck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62522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c52149d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c52149d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6886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c52149d6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c52149d6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5417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5337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8684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5107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1750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c52149d63_0_0"/>
          <p:cNvSpPr txBox="1">
            <a:spLocks noGrp="1"/>
          </p:cNvSpPr>
          <p:nvPr>
            <p:ph type="ctrTitle"/>
          </p:nvPr>
        </p:nvSpPr>
        <p:spPr>
          <a:xfrm>
            <a:off x="820275" y="2134725"/>
            <a:ext cx="7772400" cy="2944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dirty="0" err="1">
                <a:latin typeface="Algerian"/>
                <a:ea typeface="Algerian"/>
                <a:cs typeface="Algerian"/>
                <a:sym typeface="Algerian"/>
              </a:rPr>
              <a:t>s</a:t>
            </a:r>
            <a:r>
              <a:rPr lang="en-US" sz="3900" smtClean="0">
                <a:latin typeface="Algerian"/>
                <a:ea typeface="Algerian"/>
                <a:cs typeface="Algerian"/>
                <a:sym typeface="Algerian"/>
              </a:rPr>
              <a:t>.roshni</a:t>
            </a:r>
            <a:r>
              <a:rPr lang="en-US" sz="3900" dirty="0" smtClean="0">
                <a:latin typeface="Algerian"/>
                <a:ea typeface="Algerian"/>
                <a:cs typeface="Algerian"/>
                <a:sym typeface="Algerian"/>
              </a:rPr>
              <a:t> </a:t>
            </a:r>
            <a:endParaRPr sz="3900" dirty="0">
              <a:latin typeface="Algerian"/>
              <a:ea typeface="Algerian"/>
              <a:cs typeface="Algerian"/>
              <a:sym typeface="Algeri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dirty="0">
                <a:latin typeface="Algerian"/>
                <a:ea typeface="Algerian"/>
                <a:cs typeface="Algerian"/>
                <a:sym typeface="Algerian"/>
              </a:rPr>
              <a:t>ASSISTANT PROFESSOR</a:t>
            </a:r>
            <a:endParaRPr sz="3900" dirty="0">
              <a:latin typeface="Algerian"/>
              <a:ea typeface="Algerian"/>
              <a:cs typeface="Algerian"/>
              <a:sym typeface="Algeri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dirty="0" err="1">
                <a:latin typeface="Algerian"/>
                <a:ea typeface="Algerian"/>
                <a:cs typeface="Algerian"/>
                <a:sym typeface="Algerian"/>
              </a:rPr>
              <a:t>jamal</a:t>
            </a:r>
            <a:r>
              <a:rPr lang="en-US" sz="3900" dirty="0">
                <a:latin typeface="Algerian"/>
                <a:ea typeface="Algerian"/>
                <a:cs typeface="Algerian"/>
                <a:sym typeface="Algerian"/>
              </a:rPr>
              <a:t> </a:t>
            </a:r>
            <a:r>
              <a:rPr lang="en-US" sz="3900" dirty="0" err="1">
                <a:latin typeface="Algerian"/>
                <a:ea typeface="Algerian"/>
                <a:cs typeface="Algerian"/>
                <a:sym typeface="Algerian"/>
              </a:rPr>
              <a:t>mohammed</a:t>
            </a:r>
            <a:r>
              <a:rPr lang="en-US" sz="3900" dirty="0">
                <a:latin typeface="Algerian"/>
                <a:ea typeface="Algerian"/>
                <a:cs typeface="Algerian"/>
                <a:sym typeface="Algerian"/>
              </a:rPr>
              <a:t> college </a:t>
            </a:r>
            <a:endParaRPr sz="3900" dirty="0">
              <a:latin typeface="Algerian"/>
              <a:ea typeface="Algerian"/>
              <a:cs typeface="Algerian"/>
              <a:sym typeface="Algeri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dirty="0" err="1">
                <a:latin typeface="Algerian"/>
                <a:ea typeface="Algerian"/>
                <a:cs typeface="Algerian"/>
                <a:sym typeface="Algerian"/>
              </a:rPr>
              <a:t>trichy</a:t>
            </a:r>
            <a:r>
              <a:rPr lang="en-US" sz="3900" dirty="0">
                <a:latin typeface="Algerian"/>
                <a:ea typeface="Algerian"/>
                <a:cs typeface="Algerian"/>
                <a:sym typeface="Algerian"/>
              </a:rPr>
              <a:t> -20</a:t>
            </a:r>
            <a:endParaRPr sz="3900" dirty="0">
              <a:latin typeface="Algerian"/>
              <a:ea typeface="Algerian"/>
              <a:cs typeface="Algerian"/>
              <a:sym typeface="Algeri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c52149d63_0_5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1A231"/>
              </a:buClr>
              <a:buSzPts val="16600"/>
              <a:buNone/>
            </a:pPr>
            <a:r>
              <a:rPr lang="en-US" sz="16600" b="1">
                <a:solidFill>
                  <a:srgbClr val="E1A231"/>
                </a:solidFill>
              </a:rPr>
              <a:t>PAST TENSE</a:t>
            </a:r>
            <a:endParaRPr sz="16600" b="1">
              <a:solidFill>
                <a:srgbClr val="E1A23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en-US" sz="4000" b="1">
                <a:solidFill>
                  <a:srgbClr val="0070C0"/>
                </a:solidFill>
              </a:rPr>
              <a:t>SIMPLE PAST TENSE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	</a:t>
            </a:r>
            <a:r>
              <a:rPr lang="en-US" sz="4000" b="1">
                <a:solidFill>
                  <a:srgbClr val="00B050"/>
                </a:solidFill>
              </a:rPr>
              <a:t>The action which happened in an extreme past.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en-US" sz="4000" b="1">
                <a:solidFill>
                  <a:srgbClr val="0070C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	</a:t>
            </a:r>
            <a:r>
              <a:rPr lang="en-US" sz="4000" b="1">
                <a:solidFill>
                  <a:srgbClr val="00B050"/>
                </a:solidFill>
              </a:rPr>
              <a:t>S+ V (Past tense)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en-US" sz="4000" b="1">
                <a:solidFill>
                  <a:srgbClr val="0070C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	</a:t>
            </a:r>
            <a:r>
              <a:rPr lang="en-US" sz="4000" b="1" u="sng">
                <a:solidFill>
                  <a:srgbClr val="00B050"/>
                </a:solidFill>
              </a:rPr>
              <a:t>He</a:t>
            </a:r>
            <a:r>
              <a:rPr lang="en-US" sz="4000" b="1">
                <a:solidFill>
                  <a:srgbClr val="00B050"/>
                </a:solidFill>
              </a:rPr>
              <a:t>  </a:t>
            </a:r>
            <a:r>
              <a:rPr lang="en-US" sz="4000" b="1" u="sng">
                <a:solidFill>
                  <a:srgbClr val="00B050"/>
                </a:solidFill>
              </a:rPr>
              <a:t>played</a:t>
            </a:r>
            <a:r>
              <a:rPr lang="en-US" sz="4000" b="1">
                <a:solidFill>
                  <a:srgbClr val="00B050"/>
                </a:solidFill>
              </a:rPr>
              <a:t> well in the match.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B050"/>
              </a:buClr>
              <a:buSzPts val="4000"/>
              <a:buNone/>
            </a:pPr>
            <a:r>
              <a:rPr lang="en-US" sz="4000" b="1">
                <a:solidFill>
                  <a:srgbClr val="00B050"/>
                </a:solidFill>
              </a:rPr>
              <a:t>	  S        V (Past tense)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7056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None/>
            </a:pPr>
            <a:r>
              <a:rPr lang="en-US" b="1">
                <a:solidFill>
                  <a:srgbClr val="0070C0"/>
                </a:solidFill>
              </a:rPr>
              <a:t>PAST CONTINUOUS TENSE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B050"/>
                </a:solidFill>
              </a:rPr>
              <a:t>The action which was continuing in the past for sometime.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3200"/>
              <a:buNone/>
            </a:pPr>
            <a:r>
              <a:rPr lang="en-US" b="1">
                <a:solidFill>
                  <a:srgbClr val="0070C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B050"/>
                </a:solidFill>
              </a:rPr>
              <a:t>S + Singular (I,He, She, It) + Was + V+ing</a:t>
            </a:r>
            <a:endParaRPr b="1">
              <a:solidFill>
                <a:srgbClr val="00B05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en-US" b="1">
                <a:solidFill>
                  <a:srgbClr val="00B050"/>
                </a:solidFill>
              </a:rPr>
              <a:t>	S+ Plural (You, We, They) + Were + V + ing</a:t>
            </a:r>
            <a:endParaRPr b="1">
              <a:solidFill>
                <a:srgbClr val="00B05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3200"/>
              <a:buNone/>
            </a:pPr>
            <a:r>
              <a:rPr lang="en-US" b="1">
                <a:solidFill>
                  <a:srgbClr val="0070C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 u="sng">
                <a:solidFill>
                  <a:srgbClr val="00B050"/>
                </a:solidFill>
              </a:rPr>
              <a:t>He</a:t>
            </a:r>
            <a:r>
              <a:rPr lang="en-US" b="1">
                <a:solidFill>
                  <a:srgbClr val="00B050"/>
                </a:solidFill>
              </a:rPr>
              <a:t>   </a:t>
            </a:r>
            <a:r>
              <a:rPr lang="en-US" b="1" u="sng">
                <a:solidFill>
                  <a:srgbClr val="00B050"/>
                </a:solidFill>
              </a:rPr>
              <a:t>was</a:t>
            </a:r>
            <a:r>
              <a:rPr lang="en-US" b="1">
                <a:solidFill>
                  <a:srgbClr val="00B050"/>
                </a:solidFill>
              </a:rPr>
              <a:t>        </a:t>
            </a:r>
            <a:r>
              <a:rPr lang="en-US" b="1" u="sng">
                <a:solidFill>
                  <a:srgbClr val="00B050"/>
                </a:solidFill>
              </a:rPr>
              <a:t>reading</a:t>
            </a:r>
            <a:r>
              <a:rPr lang="en-US" b="1">
                <a:solidFill>
                  <a:srgbClr val="00B050"/>
                </a:solidFill>
              </a:rPr>
              <a:t> for more than two hours.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en-US" b="1">
                <a:solidFill>
                  <a:srgbClr val="00B050"/>
                </a:solidFill>
              </a:rPr>
              <a:t>	  S     Singular     V + ing</a:t>
            </a:r>
            <a:endParaRPr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None/>
            </a:pPr>
            <a:r>
              <a:rPr lang="en-US" sz="3600" b="1">
                <a:solidFill>
                  <a:srgbClr val="0070C0"/>
                </a:solidFill>
              </a:rPr>
              <a:t>PAST PERFECT TENSE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	</a:t>
            </a:r>
            <a:r>
              <a:rPr lang="en-US" sz="3600" b="1">
                <a:solidFill>
                  <a:srgbClr val="00B050"/>
                </a:solidFill>
              </a:rPr>
              <a:t>In two past actions, the action which happened first is denoted with past perfect the second action is denoted with simple past.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0070C0"/>
              </a:buClr>
              <a:buSzPts val="3600"/>
              <a:buNone/>
            </a:pPr>
            <a:r>
              <a:rPr lang="en-US" sz="3600" b="1">
                <a:solidFill>
                  <a:srgbClr val="0070C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	</a:t>
            </a:r>
            <a:r>
              <a:rPr lang="en-US" sz="3600" b="1">
                <a:solidFill>
                  <a:srgbClr val="00B050"/>
                </a:solidFill>
              </a:rPr>
              <a:t>S+ Had + V (PP)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0070C0"/>
              </a:buClr>
              <a:buSzPts val="3600"/>
              <a:buNone/>
            </a:pPr>
            <a:r>
              <a:rPr lang="en-US" sz="3600" b="1">
                <a:solidFill>
                  <a:srgbClr val="0070C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	</a:t>
            </a:r>
            <a:r>
              <a:rPr lang="en-US" sz="3600" b="1" u="sng">
                <a:solidFill>
                  <a:srgbClr val="00B050"/>
                </a:solidFill>
              </a:rPr>
              <a:t>I</a:t>
            </a:r>
            <a:r>
              <a:rPr lang="en-US" sz="3600" b="1">
                <a:solidFill>
                  <a:srgbClr val="00B050"/>
                </a:solidFill>
              </a:rPr>
              <a:t>  </a:t>
            </a:r>
            <a:r>
              <a:rPr lang="en-US" sz="3600" b="1" u="sng">
                <a:solidFill>
                  <a:srgbClr val="00B050"/>
                </a:solidFill>
              </a:rPr>
              <a:t>had</a:t>
            </a:r>
            <a:r>
              <a:rPr lang="en-US" sz="3600" b="1">
                <a:solidFill>
                  <a:srgbClr val="00B050"/>
                </a:solidFill>
              </a:rPr>
              <a:t>     </a:t>
            </a:r>
            <a:r>
              <a:rPr lang="en-US" sz="3600" b="1" u="sng">
                <a:solidFill>
                  <a:srgbClr val="00B050"/>
                </a:solidFill>
              </a:rPr>
              <a:t>completed</a:t>
            </a:r>
            <a:r>
              <a:rPr lang="en-US" sz="3600" b="1">
                <a:solidFill>
                  <a:srgbClr val="00B050"/>
                </a:solidFill>
              </a:rPr>
              <a:t> my work before he arrived.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00B050"/>
              </a:buClr>
              <a:buSzPts val="3600"/>
              <a:buNone/>
            </a:pPr>
            <a:r>
              <a:rPr lang="en-US" sz="3600" b="1">
                <a:solidFill>
                  <a:srgbClr val="00B050"/>
                </a:solidFill>
              </a:rPr>
              <a:t>	S    PPT         V (PP)</a:t>
            </a:r>
            <a:endParaRPr sz="36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en-US" sz="4000" b="1">
                <a:solidFill>
                  <a:srgbClr val="0070C0"/>
                </a:solidFill>
              </a:rPr>
              <a:t>PAST PERFECT CONTINUOUS TENSE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	</a:t>
            </a:r>
            <a:r>
              <a:rPr lang="en-US" sz="4000" b="1">
                <a:solidFill>
                  <a:srgbClr val="00B050"/>
                </a:solidFill>
              </a:rPr>
              <a:t>The action which was continuing in the past for a long time.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en-US" sz="4000" b="1">
                <a:solidFill>
                  <a:srgbClr val="0070C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	</a:t>
            </a:r>
            <a:r>
              <a:rPr lang="en-US" sz="4000" b="1">
                <a:solidFill>
                  <a:srgbClr val="00B050"/>
                </a:solidFill>
              </a:rPr>
              <a:t>S + Had been +V + ing</a:t>
            </a:r>
            <a:endParaRPr sz="4000" b="1">
              <a:solidFill>
                <a:srgbClr val="00B050"/>
              </a:solidFill>
            </a:endParaRPr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en-US" sz="4000" b="1">
                <a:solidFill>
                  <a:srgbClr val="0070C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	</a:t>
            </a:r>
            <a:r>
              <a:rPr lang="en-US" sz="4000" b="1" u="sng">
                <a:solidFill>
                  <a:srgbClr val="00B050"/>
                </a:solidFill>
              </a:rPr>
              <a:t>I</a:t>
            </a:r>
            <a:r>
              <a:rPr lang="en-US" sz="4000" b="1">
                <a:solidFill>
                  <a:srgbClr val="00B050"/>
                </a:solidFill>
              </a:rPr>
              <a:t> </a:t>
            </a:r>
            <a:r>
              <a:rPr lang="en-US" sz="4000" b="1" u="sng">
                <a:solidFill>
                  <a:srgbClr val="00B050"/>
                </a:solidFill>
              </a:rPr>
              <a:t>had been</a:t>
            </a:r>
            <a:r>
              <a:rPr lang="en-US" sz="4000" b="1">
                <a:solidFill>
                  <a:srgbClr val="00B050"/>
                </a:solidFill>
              </a:rPr>
              <a:t>       </a:t>
            </a:r>
            <a:r>
              <a:rPr lang="en-US" sz="4000" b="1" u="sng">
                <a:solidFill>
                  <a:srgbClr val="00B050"/>
                </a:solidFill>
              </a:rPr>
              <a:t>swimming</a:t>
            </a:r>
            <a:r>
              <a:rPr lang="en-US" sz="4000" b="1">
                <a:solidFill>
                  <a:srgbClr val="00B050"/>
                </a:solidFill>
              </a:rPr>
              <a:t> since morning.</a:t>
            </a:r>
            <a:endParaRPr/>
          </a:p>
          <a:p>
            <a:pPr marL="342900" lvl="0" indent="-342900" algn="l" rtl="0">
              <a:spcBef>
                <a:spcPts val="800"/>
              </a:spcBef>
              <a:spcAft>
                <a:spcPts val="0"/>
              </a:spcAft>
              <a:buClr>
                <a:srgbClr val="00B050"/>
              </a:buClr>
              <a:buSzPts val="4000"/>
              <a:buNone/>
            </a:pPr>
            <a:r>
              <a:rPr lang="en-US" sz="4000" b="1">
                <a:solidFill>
                  <a:srgbClr val="00B050"/>
                </a:solidFill>
              </a:rPr>
              <a:t>	S    PPCT                  V + ing</a:t>
            </a:r>
            <a:endParaRPr sz="40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Algerian</vt:lpstr>
      <vt:lpstr>Arial</vt:lpstr>
      <vt:lpstr>Calibri</vt:lpstr>
      <vt:lpstr>Office Theme</vt:lpstr>
      <vt:lpstr>s.roshni  ASSISTANT PROFESSOR jamal mohammed college  trichy -20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d.roshni  ASSISTANT PROFESSOR jamal mohammed college  trichy -20</dc:title>
  <dc:creator>ARUNKUMAR</dc:creator>
  <cp:lastModifiedBy>Microsoft account</cp:lastModifiedBy>
  <cp:revision>3</cp:revision>
  <dcterms:created xsi:type="dcterms:W3CDTF">2008-12-31T18:31:58Z</dcterms:created>
  <dcterms:modified xsi:type="dcterms:W3CDTF">2023-04-10T04:55:52Z</dcterms:modified>
</cp:coreProperties>
</file>